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4/30/2018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4/30/2018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4/30/2018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4/30/2018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4/30/2018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4/30/2018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THESIS statements</a:t>
            </a:r>
            <a:endParaRPr lang="en-US" dirty="0"/>
          </a:p>
        </p:txBody>
      </p:sp>
      <p:sp>
        <p:nvSpPr>
          <p:cNvPr id="3" name="Subtitle 2"/>
          <p:cNvSpPr>
            <a:spLocks noGrp="1"/>
          </p:cNvSpPr>
          <p:nvPr>
            <p:ph type="subTitle" idx="1"/>
          </p:nvPr>
        </p:nvSpPr>
        <p:spPr/>
        <p:txBody>
          <a:bodyPr/>
          <a:lstStyle/>
          <a:p>
            <a:r>
              <a:rPr lang="en-US" dirty="0" smtClean="0"/>
              <a:t>Say what you mean and mean what you say</a:t>
            </a:r>
          </a:p>
          <a:p>
            <a:r>
              <a:rPr lang="en-US" i="1" dirty="0" smtClean="0"/>
              <a:t>p.s. This was all stolen from Harvard’s Writing Center</a:t>
            </a:r>
            <a:endParaRPr lang="en-US" i="1" dirty="0"/>
          </a:p>
        </p:txBody>
      </p:sp>
    </p:spTree>
    <p:extLst>
      <p:ext uri="{BB962C8B-B14F-4D97-AF65-F5344CB8AC3E}">
        <p14:creationId xmlns:p14="http://schemas.microsoft.com/office/powerpoint/2010/main" val="4128905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Few Student Examples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03309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br>
              <a:rPr lang="en-US" dirty="0" smtClean="0"/>
            </a:br>
            <a:r>
              <a:rPr lang="en-US" dirty="0"/>
              <a:t/>
            </a:r>
            <a:br>
              <a:rPr lang="en-US" dirty="0"/>
            </a:br>
            <a:r>
              <a:rPr lang="en-US" dirty="0" smtClean="0"/>
              <a:t>How?</a:t>
            </a:r>
            <a:br>
              <a:rPr lang="en-US" dirty="0" smtClean="0"/>
            </a:br>
            <a:r>
              <a:rPr lang="en-US" dirty="0"/>
              <a:t/>
            </a:r>
            <a:br>
              <a:rPr lang="en-US" dirty="0"/>
            </a:br>
            <a:r>
              <a:rPr lang="en-US" dirty="0" smtClean="0"/>
              <a:t>Why?</a:t>
            </a:r>
            <a:endParaRPr lang="en-US" dirty="0"/>
          </a:p>
        </p:txBody>
      </p:sp>
      <p:sp>
        <p:nvSpPr>
          <p:cNvPr id="3" name="Content Placeholder 2"/>
          <p:cNvSpPr>
            <a:spLocks noGrp="1"/>
          </p:cNvSpPr>
          <p:nvPr>
            <p:ph idx="1"/>
          </p:nvPr>
        </p:nvSpPr>
        <p:spPr/>
        <p:txBody>
          <a:bodyPr>
            <a:normAutofit/>
          </a:bodyPr>
          <a:lstStyle/>
          <a:p>
            <a:r>
              <a:rPr lang="en-US" sz="2400" dirty="0"/>
              <a:t>Ultimately, the Stonewall Riots affected the society and politics of American history as it was the symbolic movement that strengthened gay empowerment and kick started the fight for LGBT rights in the United States. </a:t>
            </a:r>
            <a:endParaRPr lang="en-US" sz="2400" dirty="0"/>
          </a:p>
        </p:txBody>
      </p:sp>
    </p:spTree>
    <p:extLst>
      <p:ext uri="{BB962C8B-B14F-4D97-AF65-F5344CB8AC3E}">
        <p14:creationId xmlns:p14="http://schemas.microsoft.com/office/powerpoint/2010/main" val="3459358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br>
              <a:rPr lang="en-US" dirty="0" smtClean="0"/>
            </a:br>
            <a:r>
              <a:rPr lang="en-US" dirty="0"/>
              <a:t/>
            </a:r>
            <a:br>
              <a:rPr lang="en-US" dirty="0"/>
            </a:br>
            <a:r>
              <a:rPr lang="en-US" dirty="0" smtClean="0"/>
              <a:t>How?</a:t>
            </a:r>
            <a:br>
              <a:rPr lang="en-US" dirty="0" smtClean="0"/>
            </a:br>
            <a:r>
              <a:rPr lang="en-US" dirty="0"/>
              <a:t/>
            </a:r>
            <a:br>
              <a:rPr lang="en-US" dirty="0"/>
            </a:br>
            <a:r>
              <a:rPr lang="en-US" dirty="0" smtClean="0"/>
              <a:t>Why?</a:t>
            </a:r>
            <a:endParaRPr lang="en-US" dirty="0"/>
          </a:p>
        </p:txBody>
      </p:sp>
      <p:sp>
        <p:nvSpPr>
          <p:cNvPr id="3" name="Content Placeholder 2"/>
          <p:cNvSpPr>
            <a:spLocks noGrp="1"/>
          </p:cNvSpPr>
          <p:nvPr>
            <p:ph idx="1"/>
          </p:nvPr>
        </p:nvSpPr>
        <p:spPr/>
        <p:txBody>
          <a:bodyPr>
            <a:normAutofit/>
          </a:bodyPr>
          <a:lstStyle/>
          <a:p>
            <a:r>
              <a:rPr lang="en-US" sz="2400" dirty="0"/>
              <a:t>Prohibition instigated the development of organized crime by providing Americans the opportunity to be the primary dealer of illegal substances through the exploitation of corruption and violence.</a:t>
            </a:r>
            <a:endParaRPr lang="en-US" sz="2400" dirty="0"/>
          </a:p>
        </p:txBody>
      </p:sp>
    </p:spTree>
    <p:extLst>
      <p:ext uri="{BB962C8B-B14F-4D97-AF65-F5344CB8AC3E}">
        <p14:creationId xmlns:p14="http://schemas.microsoft.com/office/powerpoint/2010/main" val="3964634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br>
              <a:rPr lang="en-US" dirty="0" smtClean="0"/>
            </a:br>
            <a:r>
              <a:rPr lang="en-US" dirty="0"/>
              <a:t/>
            </a:r>
            <a:br>
              <a:rPr lang="en-US" dirty="0"/>
            </a:br>
            <a:r>
              <a:rPr lang="en-US" dirty="0" smtClean="0"/>
              <a:t>How?</a:t>
            </a:r>
            <a:br>
              <a:rPr lang="en-US" dirty="0" smtClean="0"/>
            </a:br>
            <a:r>
              <a:rPr lang="en-US" dirty="0"/>
              <a:t/>
            </a:r>
            <a:br>
              <a:rPr lang="en-US" dirty="0"/>
            </a:br>
            <a:r>
              <a:rPr lang="en-US" dirty="0" smtClean="0"/>
              <a:t>Why?</a:t>
            </a:r>
            <a:endParaRPr lang="en-US" dirty="0"/>
          </a:p>
        </p:txBody>
      </p:sp>
      <p:sp>
        <p:nvSpPr>
          <p:cNvPr id="3" name="Content Placeholder 2"/>
          <p:cNvSpPr>
            <a:spLocks noGrp="1"/>
          </p:cNvSpPr>
          <p:nvPr>
            <p:ph idx="1"/>
          </p:nvPr>
        </p:nvSpPr>
        <p:spPr/>
        <p:txBody>
          <a:bodyPr>
            <a:normAutofit/>
          </a:bodyPr>
          <a:lstStyle/>
          <a:p>
            <a:r>
              <a:rPr lang="en-US" sz="2400" dirty="0"/>
              <a:t>With the rise of the hippie subculture, new lifestyles were introduced that opposed the dominant culture, thereby initiating non traditional American values.</a:t>
            </a:r>
            <a:endParaRPr lang="en-US" sz="2400" dirty="0"/>
          </a:p>
        </p:txBody>
      </p:sp>
    </p:spTree>
    <p:extLst>
      <p:ext uri="{BB962C8B-B14F-4D97-AF65-F5344CB8AC3E}">
        <p14:creationId xmlns:p14="http://schemas.microsoft.com/office/powerpoint/2010/main" val="785716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br>
              <a:rPr lang="en-US" dirty="0" smtClean="0"/>
            </a:br>
            <a:r>
              <a:rPr lang="en-US" dirty="0"/>
              <a:t/>
            </a:r>
            <a:br>
              <a:rPr lang="en-US" dirty="0"/>
            </a:br>
            <a:r>
              <a:rPr lang="en-US" dirty="0" smtClean="0"/>
              <a:t>How?</a:t>
            </a:r>
            <a:br>
              <a:rPr lang="en-US" dirty="0" smtClean="0"/>
            </a:br>
            <a:r>
              <a:rPr lang="en-US" dirty="0"/>
              <a:t/>
            </a:r>
            <a:br>
              <a:rPr lang="en-US" dirty="0"/>
            </a:br>
            <a:r>
              <a:rPr lang="en-US" dirty="0" smtClean="0"/>
              <a:t>Why?</a:t>
            </a:r>
            <a:endParaRPr lang="en-US" dirty="0"/>
          </a:p>
        </p:txBody>
      </p:sp>
      <p:sp>
        <p:nvSpPr>
          <p:cNvPr id="3" name="Content Placeholder 2"/>
          <p:cNvSpPr>
            <a:spLocks noGrp="1"/>
          </p:cNvSpPr>
          <p:nvPr>
            <p:ph idx="1"/>
          </p:nvPr>
        </p:nvSpPr>
        <p:spPr/>
        <p:txBody>
          <a:bodyPr>
            <a:normAutofit/>
          </a:bodyPr>
          <a:lstStyle/>
          <a:p>
            <a:r>
              <a:rPr lang="en-US" sz="2400" dirty="0"/>
              <a:t>Several influential inventions and innovations came about as byproducts of the rivalry between the inventors of the direct and alternating currents.  </a:t>
            </a:r>
            <a:endParaRPr lang="en-US" sz="2400" dirty="0"/>
          </a:p>
        </p:txBody>
      </p:sp>
    </p:spTree>
    <p:extLst>
      <p:ext uri="{BB962C8B-B14F-4D97-AF65-F5344CB8AC3E}">
        <p14:creationId xmlns:p14="http://schemas.microsoft.com/office/powerpoint/2010/main" val="3422713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br>
              <a:rPr lang="en-US" dirty="0" smtClean="0"/>
            </a:br>
            <a:r>
              <a:rPr lang="en-US" dirty="0"/>
              <a:t/>
            </a:r>
            <a:br>
              <a:rPr lang="en-US" dirty="0"/>
            </a:br>
            <a:r>
              <a:rPr lang="en-US" dirty="0" smtClean="0"/>
              <a:t>How?</a:t>
            </a:r>
            <a:br>
              <a:rPr lang="en-US" dirty="0" smtClean="0"/>
            </a:br>
            <a:r>
              <a:rPr lang="en-US" dirty="0"/>
              <a:t/>
            </a:r>
            <a:br>
              <a:rPr lang="en-US" dirty="0"/>
            </a:br>
            <a:r>
              <a:rPr lang="en-US" dirty="0" smtClean="0"/>
              <a:t>Why?</a:t>
            </a:r>
            <a:endParaRPr lang="en-US" dirty="0"/>
          </a:p>
        </p:txBody>
      </p:sp>
      <p:sp>
        <p:nvSpPr>
          <p:cNvPr id="3" name="Content Placeholder 2"/>
          <p:cNvSpPr>
            <a:spLocks noGrp="1"/>
          </p:cNvSpPr>
          <p:nvPr>
            <p:ph idx="1"/>
          </p:nvPr>
        </p:nvSpPr>
        <p:spPr/>
        <p:txBody>
          <a:bodyPr>
            <a:normAutofit/>
          </a:bodyPr>
          <a:lstStyle/>
          <a:p>
            <a:r>
              <a:rPr lang="en-US" sz="2400" dirty="0"/>
              <a:t>Therefore, the Chicano Movement strengthened the Mexican American community and created a new identity that they would be proud of and claim as their own.</a:t>
            </a:r>
            <a:endParaRPr lang="en-US" sz="2400" dirty="0"/>
          </a:p>
        </p:txBody>
      </p:sp>
    </p:spTree>
    <p:extLst>
      <p:ext uri="{BB962C8B-B14F-4D97-AF65-F5344CB8AC3E}">
        <p14:creationId xmlns:p14="http://schemas.microsoft.com/office/powerpoint/2010/main" val="3571003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Job</a:t>
            </a:r>
            <a:endParaRPr lang="en-US" dirty="0"/>
          </a:p>
        </p:txBody>
      </p:sp>
      <p:sp>
        <p:nvSpPr>
          <p:cNvPr id="3" name="Content Placeholder 2"/>
          <p:cNvSpPr>
            <a:spLocks noGrp="1"/>
          </p:cNvSpPr>
          <p:nvPr>
            <p:ph idx="1"/>
          </p:nvPr>
        </p:nvSpPr>
        <p:spPr/>
        <p:txBody>
          <a:bodyPr>
            <a:normAutofit/>
          </a:bodyPr>
          <a:lstStyle/>
          <a:p>
            <a:r>
              <a:rPr lang="en-US" sz="2400" dirty="0" smtClean="0"/>
              <a:t>After </a:t>
            </a:r>
            <a:r>
              <a:rPr lang="en-US" sz="2400" dirty="0"/>
              <a:t>reading your thesis statement, the reader should think, "This essay is going to try to convince me of something. I'm not convinced yet, but I'm interested to see how I might be."</a:t>
            </a:r>
            <a:endParaRPr lang="en-US" sz="2400" dirty="0"/>
          </a:p>
        </p:txBody>
      </p:sp>
    </p:spTree>
    <p:extLst>
      <p:ext uri="{BB962C8B-B14F-4D97-AF65-F5344CB8AC3E}">
        <p14:creationId xmlns:p14="http://schemas.microsoft.com/office/powerpoint/2010/main" val="1686392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thesis is </a:t>
            </a:r>
            <a:r>
              <a:rPr lang="en-US" u="sng" dirty="0" smtClean="0"/>
              <a:t>not</a:t>
            </a:r>
            <a:r>
              <a:rPr lang="en-US" dirty="0" smtClean="0"/>
              <a:t>:</a:t>
            </a:r>
            <a:br>
              <a:rPr lang="en-US" dirty="0" smtClean="0"/>
            </a:br>
            <a:r>
              <a:rPr lang="en-US" dirty="0" smtClean="0"/>
              <a:t>A Topic</a:t>
            </a:r>
            <a:br>
              <a:rPr lang="en-US" dirty="0" smtClean="0"/>
            </a:br>
            <a:r>
              <a:rPr lang="en-US" dirty="0" smtClean="0"/>
              <a:t>A Fact</a:t>
            </a:r>
            <a:br>
              <a:rPr lang="en-US" dirty="0" smtClean="0"/>
            </a:br>
            <a:r>
              <a:rPr lang="en-US" dirty="0" smtClean="0"/>
              <a:t>An Opinion</a:t>
            </a:r>
            <a:endParaRPr lang="en-US" dirty="0"/>
          </a:p>
        </p:txBody>
      </p:sp>
      <p:sp>
        <p:nvSpPr>
          <p:cNvPr id="3" name="Content Placeholder 2"/>
          <p:cNvSpPr>
            <a:spLocks noGrp="1"/>
          </p:cNvSpPr>
          <p:nvPr>
            <p:ph idx="1"/>
          </p:nvPr>
        </p:nvSpPr>
        <p:spPr/>
        <p:txBody>
          <a:bodyPr>
            <a:normAutofit/>
          </a:bodyPr>
          <a:lstStyle/>
          <a:p>
            <a:r>
              <a:rPr lang="en-US" sz="2400" dirty="0" smtClean="0"/>
              <a:t>"</a:t>
            </a:r>
            <a:r>
              <a:rPr lang="en-US" sz="2400" dirty="0"/>
              <a:t>Reasons for the fall of communism" is a topic. </a:t>
            </a:r>
            <a:endParaRPr lang="en-US" sz="2400" dirty="0" smtClean="0"/>
          </a:p>
          <a:p>
            <a:endParaRPr lang="en-US" sz="2400" dirty="0" smtClean="0"/>
          </a:p>
          <a:p>
            <a:r>
              <a:rPr lang="en-US" sz="2400" dirty="0" smtClean="0"/>
              <a:t>"</a:t>
            </a:r>
            <a:r>
              <a:rPr lang="en-US" sz="2400" dirty="0"/>
              <a:t>Communism collapsed in Eastern Europe" is a fact known by educated people. </a:t>
            </a:r>
            <a:endParaRPr lang="en-US" sz="2400" dirty="0" smtClean="0"/>
          </a:p>
          <a:p>
            <a:endParaRPr lang="en-US" sz="2400" dirty="0" smtClean="0"/>
          </a:p>
          <a:p>
            <a:r>
              <a:rPr lang="en-US" sz="2400" dirty="0" smtClean="0"/>
              <a:t>"</a:t>
            </a:r>
            <a:r>
              <a:rPr lang="en-US" sz="2400" dirty="0"/>
              <a:t>The fall of communism is the best thing that ever happened in Europe" is an opinion. </a:t>
            </a:r>
            <a:endParaRPr lang="en-US" sz="2400" dirty="0"/>
          </a:p>
        </p:txBody>
      </p:sp>
    </p:spTree>
    <p:extLst>
      <p:ext uri="{BB962C8B-B14F-4D97-AF65-F5344CB8AC3E}">
        <p14:creationId xmlns:p14="http://schemas.microsoft.com/office/powerpoint/2010/main" val="2459993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Two Parts:</a:t>
            </a:r>
            <a:endParaRPr lang="en-US" dirty="0"/>
          </a:p>
        </p:txBody>
      </p:sp>
      <p:sp>
        <p:nvSpPr>
          <p:cNvPr id="3" name="Content Placeholder 2"/>
          <p:cNvSpPr>
            <a:spLocks noGrp="1"/>
          </p:cNvSpPr>
          <p:nvPr>
            <p:ph idx="1"/>
          </p:nvPr>
        </p:nvSpPr>
        <p:spPr/>
        <p:txBody>
          <a:bodyPr/>
          <a:lstStyle/>
          <a:p>
            <a:r>
              <a:rPr lang="en-US" sz="2400" dirty="0" smtClean="0"/>
              <a:t>It </a:t>
            </a:r>
            <a:r>
              <a:rPr lang="en-US" sz="2400" dirty="0"/>
              <a:t>should tell what you plan to argue, and it should "telegraph" how you plan to argue—that is, what particular support for your claim is going where in your essay.</a:t>
            </a:r>
          </a:p>
          <a:p>
            <a:endParaRPr lang="en-US" dirty="0"/>
          </a:p>
        </p:txBody>
      </p:sp>
    </p:spTree>
    <p:extLst>
      <p:ext uri="{BB962C8B-B14F-4D97-AF65-F5344CB8AC3E}">
        <p14:creationId xmlns:p14="http://schemas.microsoft.com/office/powerpoint/2010/main" val="2985010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look at the steps</a:t>
            </a:r>
            <a:endParaRPr lang="en-US" dirty="0"/>
          </a:p>
        </p:txBody>
      </p:sp>
      <p:sp>
        <p:nvSpPr>
          <p:cNvPr id="3" name="Content Placeholder 2"/>
          <p:cNvSpPr>
            <a:spLocks noGrp="1"/>
          </p:cNvSpPr>
          <p:nvPr>
            <p:ph idx="1"/>
          </p:nvPr>
        </p:nvSpPr>
        <p:spPr/>
        <p:txBody>
          <a:bodyPr/>
          <a:lstStyle/>
          <a:p>
            <a:r>
              <a:rPr lang="en-US" dirty="0" smtClean="0"/>
              <a:t>1) Read and analyze your sources</a:t>
            </a:r>
          </a:p>
          <a:p>
            <a:r>
              <a:rPr lang="en-US" dirty="0" smtClean="0"/>
              <a:t>2) Write a working thesis</a:t>
            </a:r>
          </a:p>
          <a:p>
            <a:r>
              <a:rPr lang="en-US" dirty="0" smtClean="0"/>
              <a:t>3) Keep your thesis PROMINENT in your introduction</a:t>
            </a:r>
          </a:p>
          <a:p>
            <a:r>
              <a:rPr lang="en-US" dirty="0" smtClean="0"/>
              <a:t>4) Anticipate the counterarguments</a:t>
            </a:r>
            <a:endParaRPr lang="en-US" dirty="0"/>
          </a:p>
        </p:txBody>
      </p:sp>
    </p:spTree>
    <p:extLst>
      <p:ext uri="{BB962C8B-B14F-4D97-AF65-F5344CB8AC3E}">
        <p14:creationId xmlns:p14="http://schemas.microsoft.com/office/powerpoint/2010/main" val="3452446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thesis is never a question</a:t>
            </a:r>
            <a:endParaRPr lang="en-US" dirty="0"/>
          </a:p>
        </p:txBody>
      </p:sp>
      <p:sp>
        <p:nvSpPr>
          <p:cNvPr id="3" name="Content Placeholder 2"/>
          <p:cNvSpPr>
            <a:spLocks noGrp="1"/>
          </p:cNvSpPr>
          <p:nvPr>
            <p:ph idx="1"/>
          </p:nvPr>
        </p:nvSpPr>
        <p:spPr/>
        <p:txBody>
          <a:bodyPr/>
          <a:lstStyle/>
          <a:p>
            <a:r>
              <a:rPr lang="en-US" sz="2400" dirty="0" smtClean="0"/>
              <a:t>Readers </a:t>
            </a:r>
            <a:r>
              <a:rPr lang="en-US" sz="2400" dirty="0"/>
              <a:t>of academic essays expect to have questions discussed, explored, or even answered. A question ("Why did communism collapse in Eastern Europe?") is not an argument, and without an argument, a thesis is dead in the water.</a:t>
            </a:r>
          </a:p>
          <a:p>
            <a:endParaRPr lang="en-US" dirty="0"/>
          </a:p>
        </p:txBody>
      </p:sp>
    </p:spTree>
    <p:extLst>
      <p:ext uri="{BB962C8B-B14F-4D97-AF65-F5344CB8AC3E}">
        <p14:creationId xmlns:p14="http://schemas.microsoft.com/office/powerpoint/2010/main" val="17236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thesis is never a list</a:t>
            </a:r>
            <a:endParaRPr lang="en-US" dirty="0"/>
          </a:p>
        </p:txBody>
      </p:sp>
      <p:sp>
        <p:nvSpPr>
          <p:cNvPr id="3" name="Content Placeholder 2"/>
          <p:cNvSpPr>
            <a:spLocks noGrp="1"/>
          </p:cNvSpPr>
          <p:nvPr>
            <p:ph idx="1"/>
          </p:nvPr>
        </p:nvSpPr>
        <p:spPr/>
        <p:txBody>
          <a:bodyPr>
            <a:normAutofit/>
          </a:bodyPr>
          <a:lstStyle/>
          <a:p>
            <a:r>
              <a:rPr lang="en-US" sz="2400" dirty="0"/>
              <a:t>"For political, economic, social and cultural reasons, communism collapsed in Eastern Europe" does a good job of "telegraphing" the reader what to expect in the </a:t>
            </a:r>
            <a:r>
              <a:rPr lang="en-US" sz="2400" dirty="0" smtClean="0"/>
              <a:t>essay.</a:t>
            </a:r>
          </a:p>
          <a:p>
            <a:pPr marL="0" indent="0">
              <a:buNone/>
            </a:pPr>
            <a:endParaRPr lang="en-US" sz="2400" dirty="0" smtClean="0"/>
          </a:p>
          <a:p>
            <a:r>
              <a:rPr lang="en-US" sz="2400" dirty="0" smtClean="0"/>
              <a:t>However</a:t>
            </a:r>
            <a:r>
              <a:rPr lang="en-US" sz="2400" dirty="0"/>
              <a:t>, political, economic, social and cultural reasons are pretty much the only possible reasons why communism could collapse. This sentence lacks tension and doesn't advance an argument. Everyone knows that politics, economics, and culture are important.</a:t>
            </a:r>
            <a:endParaRPr lang="en-US" sz="2400" dirty="0"/>
          </a:p>
        </p:txBody>
      </p:sp>
    </p:spTree>
    <p:extLst>
      <p:ext uri="{BB962C8B-B14F-4D97-AF65-F5344CB8AC3E}">
        <p14:creationId xmlns:p14="http://schemas.microsoft.com/office/powerpoint/2010/main" val="2465327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thesis is not vague, </a:t>
            </a:r>
            <a:r>
              <a:rPr lang="en-US" sz="3400" dirty="0" smtClean="0"/>
              <a:t>confrontational, </a:t>
            </a:r>
            <a:r>
              <a:rPr lang="en-US" dirty="0" smtClean="0"/>
              <a:t/>
            </a:r>
            <a:br>
              <a:rPr lang="en-US" dirty="0" smtClean="0"/>
            </a:br>
            <a:r>
              <a:rPr lang="en-US" dirty="0" smtClean="0"/>
              <a:t>or combative</a:t>
            </a:r>
            <a:endParaRPr lang="en-US" dirty="0"/>
          </a:p>
        </p:txBody>
      </p:sp>
      <p:sp>
        <p:nvSpPr>
          <p:cNvPr id="3" name="Content Placeholder 2"/>
          <p:cNvSpPr>
            <a:spLocks noGrp="1"/>
          </p:cNvSpPr>
          <p:nvPr>
            <p:ph idx="1"/>
          </p:nvPr>
        </p:nvSpPr>
        <p:spPr/>
        <p:txBody>
          <a:bodyPr/>
          <a:lstStyle/>
          <a:p>
            <a:r>
              <a:rPr lang="en-US" sz="2400" dirty="0"/>
              <a:t>An ineffective thesis would be, "Communism collapsed in Eastern Europe because communism is evil." This is hard to argue (evil from whose perspective? what does evil mean?) and it is likely to mark you as moralistic and judgmental rather than rational and thorough. </a:t>
            </a:r>
            <a:endParaRPr lang="en-US" sz="2400" dirty="0" smtClean="0"/>
          </a:p>
          <a:p>
            <a:endParaRPr lang="en-US" sz="2400" dirty="0" smtClean="0"/>
          </a:p>
          <a:p>
            <a:r>
              <a:rPr lang="en-US" sz="2400" dirty="0" smtClean="0"/>
              <a:t>It </a:t>
            </a:r>
            <a:r>
              <a:rPr lang="en-US" sz="2400" dirty="0"/>
              <a:t>also may spark a defensive reaction from readers sympathetic to communism. If readers strongly disagree with you right off the bat, they may stop reading.</a:t>
            </a:r>
          </a:p>
          <a:p>
            <a:endParaRPr lang="en-US" dirty="0"/>
          </a:p>
        </p:txBody>
      </p:sp>
    </p:spTree>
    <p:extLst>
      <p:ext uri="{BB962C8B-B14F-4D97-AF65-F5344CB8AC3E}">
        <p14:creationId xmlns:p14="http://schemas.microsoft.com/office/powerpoint/2010/main" val="3038971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thesis IS…definable and </a:t>
            </a:r>
            <a:br>
              <a:rPr lang="en-US" dirty="0" smtClean="0"/>
            </a:br>
            <a:r>
              <a:rPr lang="en-US" dirty="0" smtClean="0"/>
              <a:t>arguable</a:t>
            </a:r>
            <a:endParaRPr lang="en-US" dirty="0"/>
          </a:p>
        </p:txBody>
      </p:sp>
      <p:sp>
        <p:nvSpPr>
          <p:cNvPr id="3" name="Content Placeholder 2"/>
          <p:cNvSpPr>
            <a:spLocks noGrp="1"/>
          </p:cNvSpPr>
          <p:nvPr>
            <p:ph idx="1"/>
          </p:nvPr>
        </p:nvSpPr>
        <p:spPr/>
        <p:txBody>
          <a:bodyPr>
            <a:normAutofit/>
          </a:bodyPr>
          <a:lstStyle/>
          <a:p>
            <a:r>
              <a:rPr lang="en-US" sz="2400" dirty="0" smtClean="0"/>
              <a:t>"</a:t>
            </a:r>
            <a:r>
              <a:rPr lang="en-US" sz="2400" dirty="0"/>
              <a:t>While cultural forces contributed to the collapse of communism in Eastern Europe, the disintegration of economies played the key role in driving its decline" is an effective thesis sentence that "telegraphs," so that the reader expects the essay to have a section about cultural forces and another about the disintegration of economies. </a:t>
            </a:r>
            <a:endParaRPr lang="en-US" sz="2400" dirty="0" smtClean="0"/>
          </a:p>
          <a:p>
            <a:endParaRPr lang="en-US" sz="2400" dirty="0"/>
          </a:p>
          <a:p>
            <a:r>
              <a:rPr lang="en-US" sz="2400" dirty="0" smtClean="0"/>
              <a:t>This </a:t>
            </a:r>
            <a:r>
              <a:rPr lang="en-US" sz="2400" dirty="0"/>
              <a:t>thesis makes a definite, arguable claim: that the disintegration of economies played a more important role than cultural forces in defeating communism in Eastern Europe. </a:t>
            </a:r>
            <a:endParaRPr lang="en-US" sz="2400" dirty="0"/>
          </a:p>
        </p:txBody>
      </p:sp>
    </p:spTree>
    <p:extLst>
      <p:ext uri="{BB962C8B-B14F-4D97-AF65-F5344CB8AC3E}">
        <p14:creationId xmlns:p14="http://schemas.microsoft.com/office/powerpoint/2010/main" val="373159401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Frame</Template>
  <TotalTime>20</TotalTime>
  <Words>638</Words>
  <Application>Microsoft Office PowerPoint</Application>
  <PresentationFormat>Widescreen</PresentationFormat>
  <Paragraphs>43</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Corbel</vt:lpstr>
      <vt:lpstr>Wingdings 2</vt:lpstr>
      <vt:lpstr>Frame</vt:lpstr>
      <vt:lpstr>THESIS statements</vt:lpstr>
      <vt:lpstr>The Job</vt:lpstr>
      <vt:lpstr>A thesis is not: A Topic A Fact An Opinion</vt:lpstr>
      <vt:lpstr>In Two Parts:</vt:lpstr>
      <vt:lpstr>Let’s look at the steps</vt:lpstr>
      <vt:lpstr>A thesis is never a question</vt:lpstr>
      <vt:lpstr>A thesis is never a list</vt:lpstr>
      <vt:lpstr>A thesis is not vague, confrontational,  or combative</vt:lpstr>
      <vt:lpstr>A thesis IS…definable and  arguable</vt:lpstr>
      <vt:lpstr>A Few Student Examples</vt:lpstr>
      <vt:lpstr>What?  How?  Why?</vt:lpstr>
      <vt:lpstr>What?  How?  Why?</vt:lpstr>
      <vt:lpstr>What?  How?  Why?</vt:lpstr>
      <vt:lpstr>What?  How?  Why?</vt:lpstr>
      <vt:lpstr>What?  How?  Why?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 statements</dc:title>
  <dc:creator>April Strawn</dc:creator>
  <cp:lastModifiedBy>April Strawn</cp:lastModifiedBy>
  <cp:revision>3</cp:revision>
  <dcterms:created xsi:type="dcterms:W3CDTF">2018-04-30T17:13:41Z</dcterms:created>
  <dcterms:modified xsi:type="dcterms:W3CDTF">2018-04-30T17:34:23Z</dcterms:modified>
</cp:coreProperties>
</file>