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5/29/2018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5/29/2018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MLA FORMAT</a:t>
            </a:r>
            <a:endParaRPr lang="en-US" dirty="0"/>
          </a:p>
        </p:txBody>
      </p:sp>
      <p:sp>
        <p:nvSpPr>
          <p:cNvPr id="3" name="Subtitle 2"/>
          <p:cNvSpPr>
            <a:spLocks noGrp="1"/>
          </p:cNvSpPr>
          <p:nvPr>
            <p:ph type="subTitle" idx="1"/>
          </p:nvPr>
        </p:nvSpPr>
        <p:spPr/>
        <p:txBody>
          <a:bodyPr/>
          <a:lstStyle/>
          <a:p>
            <a:r>
              <a:rPr lang="en-US" dirty="0" smtClean="0"/>
              <a:t>Frequent Questions &amp; Mistakes</a:t>
            </a:r>
            <a:endParaRPr lang="en-US" dirty="0"/>
          </a:p>
        </p:txBody>
      </p:sp>
    </p:spTree>
    <p:extLst>
      <p:ext uri="{BB962C8B-B14F-4D97-AF65-F5344CB8AC3E}">
        <p14:creationId xmlns:p14="http://schemas.microsoft.com/office/powerpoint/2010/main" val="228042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1:</a:t>
            </a:r>
            <a:br>
              <a:rPr lang="en-US" dirty="0" smtClean="0"/>
            </a:br>
            <a:r>
              <a:rPr lang="en-US" dirty="0" smtClean="0"/>
              <a:t>paraphrasing</a:t>
            </a:r>
            <a:br>
              <a:rPr lang="en-US" dirty="0" smtClean="0"/>
            </a:br>
            <a:r>
              <a:rPr lang="en-US" dirty="0"/>
              <a:t/>
            </a:r>
            <a:br>
              <a:rPr lang="en-US" dirty="0"/>
            </a:br>
            <a:r>
              <a:rPr lang="en-US" sz="2700" dirty="0"/>
              <a:t>ALWAYS cite when you paraphrase—the information is someone else’s work.</a:t>
            </a:r>
            <a:br>
              <a:rPr lang="en-US" sz="2700" dirty="0"/>
            </a:br>
            <a:endParaRPr lang="en-US" sz="2700" dirty="0"/>
          </a:p>
        </p:txBody>
      </p:sp>
      <p:sp>
        <p:nvSpPr>
          <p:cNvPr id="3" name="Content Placeholder 2"/>
          <p:cNvSpPr>
            <a:spLocks noGrp="1"/>
          </p:cNvSpPr>
          <p:nvPr>
            <p:ph idx="1"/>
          </p:nvPr>
        </p:nvSpPr>
        <p:spPr/>
        <p:txBody>
          <a:bodyPr/>
          <a:lstStyle/>
          <a:p>
            <a:endParaRPr lang="en-US" dirty="0" smtClean="0"/>
          </a:p>
          <a:p>
            <a:r>
              <a:rPr lang="en-US" b="1" dirty="0" smtClean="0"/>
              <a:t>ORIGINAL TEXT:</a:t>
            </a:r>
          </a:p>
          <a:p>
            <a:r>
              <a:rPr lang="en-US" dirty="0" smtClean="0"/>
              <a:t>Students </a:t>
            </a:r>
            <a:r>
              <a:rPr lang="en-US" dirty="0"/>
              <a:t>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Lester, James D. </a:t>
            </a:r>
            <a:r>
              <a:rPr lang="en-US" i="1" dirty="0"/>
              <a:t>Writing Research Papers</a:t>
            </a:r>
            <a:r>
              <a:rPr lang="en-US" dirty="0"/>
              <a:t>. 2nd ed., 1976, pp. 46-47</a:t>
            </a:r>
            <a:r>
              <a:rPr lang="en-US" dirty="0" smtClean="0"/>
              <a:t>.</a:t>
            </a:r>
          </a:p>
          <a:p>
            <a:endParaRPr lang="en-US" b="1" dirty="0" smtClean="0"/>
          </a:p>
          <a:p>
            <a:r>
              <a:rPr lang="en-US" b="1" dirty="0" smtClean="0"/>
              <a:t>ACCEPTABLE PARAPHRASE:</a:t>
            </a:r>
          </a:p>
          <a:p>
            <a:r>
              <a:rPr lang="en-US" dirty="0"/>
              <a:t>In research papers, students often quote excessively, failing to keep quoted material down to a desirable level. Since the problem usually originates during note taking, it is essential to minimize the material recorded verbatim (Lester 46-47).</a:t>
            </a:r>
            <a:endParaRPr lang="en-US" dirty="0"/>
          </a:p>
          <a:p>
            <a:endParaRPr lang="en-US" dirty="0"/>
          </a:p>
          <a:p>
            <a:endParaRPr lang="en-US" dirty="0"/>
          </a:p>
        </p:txBody>
      </p:sp>
    </p:spTree>
    <p:extLst>
      <p:ext uri="{BB962C8B-B14F-4D97-AF65-F5344CB8AC3E}">
        <p14:creationId xmlns:p14="http://schemas.microsoft.com/office/powerpoint/2010/main" val="18344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br>
              <a:rPr lang="en-US" dirty="0" smtClean="0"/>
            </a:br>
            <a:r>
              <a:rPr lang="en-US" dirty="0" smtClean="0"/>
              <a:t>Formatting quotes</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General Format:</a:t>
            </a:r>
          </a:p>
          <a:p>
            <a:r>
              <a:rPr lang="en-US" dirty="0" smtClean="0"/>
              <a:t>Your sentence “your quote” (citation). </a:t>
            </a:r>
          </a:p>
          <a:p>
            <a:endParaRPr lang="en-US" dirty="0"/>
          </a:p>
          <a:p>
            <a:r>
              <a:rPr lang="en-US" b="1" dirty="0" smtClean="0"/>
              <a:t>Quote inside a quote:</a:t>
            </a:r>
          </a:p>
          <a:p>
            <a:r>
              <a:rPr lang="en-US" dirty="0" smtClean="0"/>
              <a:t>Your sentence “quotation ‘more quotation’” (citation).</a:t>
            </a:r>
          </a:p>
          <a:p>
            <a:endParaRPr lang="en-US" dirty="0"/>
          </a:p>
        </p:txBody>
      </p:sp>
    </p:spTree>
    <p:extLst>
      <p:ext uri="{BB962C8B-B14F-4D97-AF65-F5344CB8AC3E}">
        <p14:creationId xmlns:p14="http://schemas.microsoft.com/office/powerpoint/2010/main" val="2947829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br>
              <a:rPr lang="en-US" dirty="0" smtClean="0"/>
            </a:br>
            <a:r>
              <a:rPr lang="en-US" dirty="0" smtClean="0"/>
              <a:t>Author Citations</a:t>
            </a:r>
            <a:endParaRPr lang="en-US" dirty="0"/>
          </a:p>
        </p:txBody>
      </p:sp>
      <p:sp>
        <p:nvSpPr>
          <p:cNvPr id="3" name="Content Placeholder 2"/>
          <p:cNvSpPr>
            <a:spLocks noGrp="1"/>
          </p:cNvSpPr>
          <p:nvPr>
            <p:ph idx="1"/>
          </p:nvPr>
        </p:nvSpPr>
        <p:spPr/>
        <p:txBody>
          <a:bodyPr/>
          <a:lstStyle/>
          <a:p>
            <a:r>
              <a:rPr lang="en-US" b="1" dirty="0" smtClean="0"/>
              <a:t>Sources with an author:</a:t>
            </a:r>
          </a:p>
          <a:p>
            <a:r>
              <a:rPr lang="en-US" dirty="0" smtClean="0"/>
              <a:t>“Your quote” (Smith 12).</a:t>
            </a:r>
          </a:p>
          <a:p>
            <a:endParaRPr lang="en-US" dirty="0"/>
          </a:p>
          <a:p>
            <a:r>
              <a:rPr lang="en-US" b="1" dirty="0" smtClean="0"/>
              <a:t>Sources without an author:</a:t>
            </a:r>
          </a:p>
          <a:p>
            <a:r>
              <a:rPr lang="en-US" dirty="0" smtClean="0"/>
              <a:t>“Your quote” (“Polar Bears”).</a:t>
            </a:r>
          </a:p>
          <a:p>
            <a:endParaRPr lang="en-US" dirty="0"/>
          </a:p>
          <a:p>
            <a:r>
              <a:rPr lang="en-US" b="1" dirty="0" smtClean="0"/>
              <a:t>Sources with three or more authors:</a:t>
            </a:r>
          </a:p>
          <a:p>
            <a:r>
              <a:rPr lang="en-US" dirty="0" smtClean="0"/>
              <a:t>“Your quote” (Smith et al. 12).</a:t>
            </a:r>
          </a:p>
          <a:p>
            <a:endParaRPr lang="en-US" dirty="0"/>
          </a:p>
          <a:p>
            <a:r>
              <a:rPr lang="en-US" b="1" dirty="0" smtClean="0"/>
              <a:t>Indirect Sources:</a:t>
            </a:r>
          </a:p>
          <a:p>
            <a:r>
              <a:rPr lang="en-US" dirty="0" smtClean="0"/>
              <a:t>“Your quote” (Johnson </a:t>
            </a:r>
            <a:r>
              <a:rPr lang="en-US" dirty="0" err="1" smtClean="0"/>
              <a:t>qtd</a:t>
            </a:r>
            <a:r>
              <a:rPr lang="en-US" dirty="0" smtClean="0"/>
              <a:t>. in Smith 12).</a:t>
            </a:r>
          </a:p>
          <a:p>
            <a:pPr marL="0" indent="0">
              <a:buNone/>
            </a:pPr>
            <a:endParaRPr lang="en-US" dirty="0"/>
          </a:p>
        </p:txBody>
      </p:sp>
    </p:spTree>
    <p:extLst>
      <p:ext uri="{BB962C8B-B14F-4D97-AF65-F5344CB8AC3E}">
        <p14:creationId xmlns:p14="http://schemas.microsoft.com/office/powerpoint/2010/main" val="2809128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4:</a:t>
            </a:r>
            <a:br>
              <a:rPr lang="en-US" dirty="0" smtClean="0"/>
            </a:br>
            <a:r>
              <a:rPr lang="en-US" dirty="0" smtClean="0"/>
              <a:t>Name should be the SAME </a:t>
            </a:r>
            <a:endParaRPr lang="en-US" dirty="0"/>
          </a:p>
        </p:txBody>
      </p:sp>
      <p:sp>
        <p:nvSpPr>
          <p:cNvPr id="3" name="Content Placeholder 2"/>
          <p:cNvSpPr>
            <a:spLocks noGrp="1"/>
          </p:cNvSpPr>
          <p:nvPr>
            <p:ph idx="1"/>
          </p:nvPr>
        </p:nvSpPr>
        <p:spPr/>
        <p:txBody>
          <a:bodyPr/>
          <a:lstStyle/>
          <a:p>
            <a:r>
              <a:rPr lang="en-US" b="1" dirty="0" smtClean="0"/>
              <a:t>In text citation:</a:t>
            </a:r>
          </a:p>
          <a:p>
            <a:r>
              <a:rPr lang="en-US" dirty="0" smtClean="0"/>
              <a:t>Education should be a right for all people, because “the elite have failed to create a true meritocracy for all” (Smith 12).</a:t>
            </a:r>
          </a:p>
          <a:p>
            <a:endParaRPr lang="en-US" dirty="0"/>
          </a:p>
          <a:p>
            <a:r>
              <a:rPr lang="en-US" b="1" dirty="0" smtClean="0"/>
              <a:t>Works Cited citation:</a:t>
            </a:r>
          </a:p>
          <a:p>
            <a:r>
              <a:rPr lang="en-US" dirty="0" smtClean="0"/>
              <a:t>Smith, John. </a:t>
            </a:r>
            <a:r>
              <a:rPr lang="en-US" i="1" dirty="0" smtClean="0"/>
              <a:t>Education and Meritocracy in the U.S. </a:t>
            </a:r>
            <a:r>
              <a:rPr lang="en-US" dirty="0" smtClean="0"/>
              <a:t>New York, Hyperion, 1999. </a:t>
            </a:r>
          </a:p>
          <a:p>
            <a:endParaRPr lang="en-US" dirty="0"/>
          </a:p>
          <a:p>
            <a:r>
              <a:rPr lang="en-US" b="1" dirty="0" smtClean="0"/>
              <a:t>Recent changes: </a:t>
            </a:r>
          </a:p>
          <a:p>
            <a:r>
              <a:rPr lang="en-US" dirty="0"/>
              <a:t>Commas are used instead of periods between Publisher, Publication Date, and Pagination.</a:t>
            </a:r>
          </a:p>
          <a:p>
            <a:r>
              <a:rPr lang="en-US" dirty="0"/>
              <a:t>Medium is no longer necessary</a:t>
            </a:r>
            <a:r>
              <a:rPr lang="en-US" dirty="0" smtClean="0"/>
              <a:t>. (e.g. Print, </a:t>
            </a:r>
            <a:r>
              <a:rPr lang="en-US" dirty="0" err="1" smtClean="0"/>
              <a:t>ebook</a:t>
            </a:r>
            <a:r>
              <a:rPr lang="en-US" dirty="0" smtClean="0"/>
              <a:t>, audiobook).</a:t>
            </a:r>
            <a:endParaRPr lang="en-US" dirty="0"/>
          </a:p>
          <a:p>
            <a:endParaRPr lang="en-US" dirty="0"/>
          </a:p>
        </p:txBody>
      </p:sp>
    </p:spTree>
    <p:extLst>
      <p:ext uri="{BB962C8B-B14F-4D97-AF65-F5344CB8AC3E}">
        <p14:creationId xmlns:p14="http://schemas.microsoft.com/office/powerpoint/2010/main" val="625331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5:</a:t>
            </a:r>
            <a:br>
              <a:rPr lang="en-US" dirty="0" smtClean="0"/>
            </a:br>
            <a:r>
              <a:rPr lang="en-US" dirty="0" smtClean="0"/>
              <a:t>Works Cited Guidelines</a:t>
            </a:r>
            <a:endParaRPr lang="en-US" dirty="0"/>
          </a:p>
        </p:txBody>
      </p:sp>
      <p:sp>
        <p:nvSpPr>
          <p:cNvPr id="3" name="Content Placeholder 2"/>
          <p:cNvSpPr>
            <a:spLocks noGrp="1"/>
          </p:cNvSpPr>
          <p:nvPr>
            <p:ph idx="1"/>
          </p:nvPr>
        </p:nvSpPr>
        <p:spPr/>
        <p:txBody>
          <a:bodyPr/>
          <a:lstStyle/>
          <a:p>
            <a:r>
              <a:rPr lang="en-US" dirty="0" smtClean="0"/>
              <a:t>“Works Cited” should be top and centered.</a:t>
            </a:r>
          </a:p>
          <a:p>
            <a:r>
              <a:rPr lang="en-US" dirty="0" smtClean="0"/>
              <a:t>1” margins all around.</a:t>
            </a:r>
          </a:p>
          <a:p>
            <a:r>
              <a:rPr lang="en-US" dirty="0" smtClean="0"/>
              <a:t>All sources alphabetical by first word.</a:t>
            </a:r>
          </a:p>
          <a:p>
            <a:r>
              <a:rPr lang="en-US" dirty="0" smtClean="0"/>
              <a:t>Double spaced throughout.</a:t>
            </a:r>
          </a:p>
          <a:p>
            <a:r>
              <a:rPr lang="en-US" dirty="0" smtClean="0"/>
              <a:t>Hanging Indent on each source (.5”).</a:t>
            </a:r>
          </a:p>
          <a:p>
            <a:r>
              <a:rPr lang="en-US" dirty="0" smtClean="0"/>
              <a:t>All citations end in a period.</a:t>
            </a:r>
          </a:p>
          <a:p>
            <a:r>
              <a:rPr lang="en-US" dirty="0" smtClean="0"/>
              <a:t>No hyperlinks. </a:t>
            </a:r>
          </a:p>
          <a:p>
            <a:r>
              <a:rPr lang="en-US" dirty="0" smtClean="0"/>
              <a:t>Citations are left oriented.</a:t>
            </a:r>
          </a:p>
          <a:p>
            <a:endParaRPr lang="en-US" dirty="0" smtClean="0"/>
          </a:p>
        </p:txBody>
      </p:sp>
    </p:spTree>
    <p:extLst>
      <p:ext uri="{BB962C8B-B14F-4D97-AF65-F5344CB8AC3E}">
        <p14:creationId xmlns:p14="http://schemas.microsoft.com/office/powerpoint/2010/main" val="1767164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19019" y="615587"/>
            <a:ext cx="7953545" cy="5654585"/>
          </a:xfrm>
          <a:prstGeom prst="rect">
            <a:avLst/>
          </a:prstGeom>
        </p:spPr>
      </p:pic>
    </p:spTree>
    <p:extLst>
      <p:ext uri="{BB962C8B-B14F-4D97-AF65-F5344CB8AC3E}">
        <p14:creationId xmlns:p14="http://schemas.microsoft.com/office/powerpoint/2010/main" val="313432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6:</a:t>
            </a:r>
            <a:br>
              <a:rPr lang="en-US" dirty="0" smtClean="0"/>
            </a:br>
            <a:r>
              <a:rPr lang="en-US" dirty="0"/>
              <a:t> </a:t>
            </a:r>
            <a:r>
              <a:rPr lang="en-US" dirty="0" smtClean="0"/>
              <a:t>Conclusions!</a:t>
            </a:r>
            <a:endParaRPr lang="en-US" dirty="0"/>
          </a:p>
        </p:txBody>
      </p:sp>
      <p:sp>
        <p:nvSpPr>
          <p:cNvPr id="3" name="Content Placeholder 2"/>
          <p:cNvSpPr>
            <a:spLocks noGrp="1"/>
          </p:cNvSpPr>
          <p:nvPr>
            <p:ph idx="1"/>
          </p:nvPr>
        </p:nvSpPr>
        <p:spPr/>
        <p:txBody>
          <a:bodyPr/>
          <a:lstStyle/>
          <a:p>
            <a:r>
              <a:rPr lang="en-US" b="1" dirty="0" smtClean="0"/>
              <a:t>Non-negotiables:</a:t>
            </a:r>
          </a:p>
          <a:p>
            <a:r>
              <a:rPr lang="en-US" dirty="0" smtClean="0"/>
              <a:t>Restate your thesis in a different way.</a:t>
            </a:r>
          </a:p>
          <a:p>
            <a:r>
              <a:rPr lang="en-US" dirty="0" smtClean="0"/>
              <a:t>Recapitulate your main arguments.</a:t>
            </a:r>
          </a:p>
          <a:p>
            <a:endParaRPr lang="en-US" dirty="0"/>
          </a:p>
          <a:p>
            <a:r>
              <a:rPr lang="en-US" b="1" dirty="0" smtClean="0"/>
              <a:t>Flexible:</a:t>
            </a:r>
          </a:p>
          <a:p>
            <a:r>
              <a:rPr lang="en-US" dirty="0" smtClean="0"/>
              <a:t>Make modern-day connections.</a:t>
            </a:r>
          </a:p>
          <a:p>
            <a:r>
              <a:rPr lang="en-US" dirty="0" smtClean="0"/>
              <a:t>Tell your reader why this argument matters.</a:t>
            </a:r>
          </a:p>
          <a:p>
            <a:pPr marL="0" indent="0">
              <a:buNone/>
            </a:pPr>
            <a:endParaRPr lang="en-US" dirty="0"/>
          </a:p>
        </p:txBody>
      </p:sp>
    </p:spTree>
    <p:extLst>
      <p:ext uri="{BB962C8B-B14F-4D97-AF65-F5344CB8AC3E}">
        <p14:creationId xmlns:p14="http://schemas.microsoft.com/office/powerpoint/2010/main" val="686258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4949" y="-618069"/>
            <a:ext cx="11469188" cy="6236194"/>
          </a:xfrm>
          <a:prstGeom prst="rect">
            <a:avLst/>
          </a:prstGeom>
        </p:spPr>
        <p:txBody>
          <a:bodyPr wrap="square">
            <a:spAutoFit/>
          </a:bodyPr>
          <a:lstStyle/>
          <a:p>
            <a:pPr>
              <a:lnSpc>
                <a:spcPct val="107000"/>
              </a:lnSpc>
              <a:spcAft>
                <a:spcPts val="800"/>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Without </a:t>
            </a:r>
            <a:r>
              <a:rPr lang="en-US" dirty="0">
                <a:latin typeface="Calibri" panose="020F0502020204030204" pitchFamily="34" charset="0"/>
                <a:ea typeface="Calibri" panose="020F0502020204030204" pitchFamily="34" charset="0"/>
                <a:cs typeface="Times New Roman" panose="02020603050405020304" pitchFamily="18" charset="0"/>
              </a:rPr>
              <a:t>a doubt, the society and politics of the United States were impacted by the rise of gay empowerment and the liberation movements that were influenced by none other than the Stonewall Riots and its legacy. For the first time in history, the homosexual community, with the aid of the mindset that Stonewall created, was finally able to redefine themselves into a new identity that was presented in American society as bold and fearless. With these new militant identities, gay liberation organizations that adopted Stonewall as their most significant inspiration began to flourish, ultimately becoming influential themselves as they left remarkable impacts on the gay community and the progression of equality. Furthermore, the politics of America were ultimately affected as gay activists were finally motivated to advocate and fight for homosexual equality through the spirit of reformation that the Stonewall Riots had left on the gay community. With the major influences that its legacy had left in the United States, it is evident that the Stonewall Riots is truly the symbolic LGBT movement that was able to pave the pathway to justice for the gay community. Today, thanks to the riots and the revolutionary movement it sparked, the LGBT community is now more widely accepted in the United States than it has ever been before, and same-sex marriage is now legalized under the Equality Act of 2015. Though the LGBT community still has a long way to go to end homophobia and discrimination, it is without a doubt that the Stonewall Riots will never cease to influence the community and lead them into the direction of equality.</a:t>
            </a:r>
          </a:p>
        </p:txBody>
      </p:sp>
    </p:spTree>
    <p:extLst>
      <p:ext uri="{BB962C8B-B14F-4D97-AF65-F5344CB8AC3E}">
        <p14:creationId xmlns:p14="http://schemas.microsoft.com/office/powerpoint/2010/main" val="249204378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37</TotalTime>
  <Words>629</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Corbel</vt:lpstr>
      <vt:lpstr>Times New Roman</vt:lpstr>
      <vt:lpstr>Wingdings 2</vt:lpstr>
      <vt:lpstr>Frame</vt:lpstr>
      <vt:lpstr>MLA FORMAT</vt:lpstr>
      <vt:lpstr>Problem 1: paraphrasing  ALWAYS cite when you paraphrase—the information is someone else’s work. </vt:lpstr>
      <vt:lpstr>Problem 2: Formatting quotes     </vt:lpstr>
      <vt:lpstr>Problem 3: Author Citations</vt:lpstr>
      <vt:lpstr>Problem 4: Name should be the SAME </vt:lpstr>
      <vt:lpstr>Problem 5: Works Cited Guidelines</vt:lpstr>
      <vt:lpstr>PowerPoint Presentation</vt:lpstr>
      <vt:lpstr>Problem 6:  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FORMAT</dc:title>
  <dc:creator>April Strawn</dc:creator>
  <cp:lastModifiedBy>April Strawn</cp:lastModifiedBy>
  <cp:revision>4</cp:revision>
  <dcterms:created xsi:type="dcterms:W3CDTF">2018-05-29T17:11:02Z</dcterms:created>
  <dcterms:modified xsi:type="dcterms:W3CDTF">2018-05-29T17:48:52Z</dcterms:modified>
</cp:coreProperties>
</file>